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1" r:id="rId3"/>
    <p:sldId id="273" r:id="rId4"/>
    <p:sldId id="264" r:id="rId5"/>
    <p:sldId id="275" r:id="rId6"/>
    <p:sldId id="269" r:id="rId7"/>
    <p:sldId id="268" r:id="rId8"/>
    <p:sldId id="270" r:id="rId9"/>
    <p:sldId id="265" r:id="rId10"/>
    <p:sldId id="257" r:id="rId11"/>
    <p:sldId id="256" r:id="rId12"/>
    <p:sldId id="274" r:id="rId13"/>
    <p:sldId id="258" r:id="rId14"/>
    <p:sldId id="266" r:id="rId15"/>
    <p:sldId id="277" r:id="rId16"/>
    <p:sldId id="282" r:id="rId17"/>
    <p:sldId id="279" r:id="rId18"/>
    <p:sldId id="283" r:id="rId19"/>
    <p:sldId id="286" r:id="rId20"/>
    <p:sldId id="287" r:id="rId21"/>
    <p:sldId id="288" r:id="rId22"/>
    <p:sldId id="285" r:id="rId23"/>
    <p:sldId id="26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3097A-9836-4433-982E-6BF5BF38B908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3CDB-0A5C-4B13-9054-B6C52EEF3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gif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Число і цифра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vikont.ucoz.ru/_ph/33/2/80570433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680"/>
            <a:ext cx="7452320" cy="60486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0"/>
            <a:ext cx="7396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Чог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малюнку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1, 2, 3?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7410" name="Picture 2" descr="http://img-fotki.yandex.ru/get/6419/114265305.2a/0_7687f_4cd15526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4725" y="4667250"/>
            <a:ext cx="5629275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stabenow.com/wp-content/uploads/2010/11/stocking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692696"/>
            <a:ext cx="2376264" cy="2249719"/>
          </a:xfrm>
          <a:prstGeom prst="rect">
            <a:avLst/>
          </a:prstGeom>
          <a:noFill/>
        </p:spPr>
      </p:pic>
      <p:pic>
        <p:nvPicPr>
          <p:cNvPr id="7" name="Picture 2" descr="http://www.clipartmountain.com/clipart1/appleorchard1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1" y="980728"/>
            <a:ext cx="4932040" cy="5112568"/>
          </a:xfrm>
          <a:prstGeom prst="rect">
            <a:avLst/>
          </a:prstGeom>
          <a:noFill/>
        </p:spPr>
      </p:pic>
      <p:pic>
        <p:nvPicPr>
          <p:cNvPr id="8" name="Picture 2" descr="http://www.ja-pics.net/images/full/32/6bedc41e1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72024"/>
            <a:ext cx="4572000" cy="2085976"/>
          </a:xfrm>
          <a:prstGeom prst="rect">
            <a:avLst/>
          </a:prstGeom>
          <a:noFill/>
        </p:spPr>
      </p:pic>
      <p:pic>
        <p:nvPicPr>
          <p:cNvPr id="9" name="Picture 4" descr="http://s1.postimg.org/qv52dfvh9/image.png"/>
          <p:cNvPicPr>
            <a:picLocks noChangeAspect="1" noChangeArrowheads="1"/>
          </p:cNvPicPr>
          <p:nvPr/>
        </p:nvPicPr>
        <p:blipFill>
          <a:blip r:embed="rId5" cstate="email">
            <a:lum contrast="40000"/>
          </a:blip>
          <a:srcRect/>
          <a:stretch>
            <a:fillRect/>
          </a:stretch>
        </p:blipFill>
        <p:spPr bwMode="auto">
          <a:xfrm>
            <a:off x="251520" y="980728"/>
            <a:ext cx="2277006" cy="361133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" y="0"/>
            <a:ext cx="918928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Назви предмети, яких на малюнку по 3</a:t>
            </a:r>
            <a:endParaRPr lang="ru-RU" sz="4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2" descr="http://img1.liveinternet.ru/images/attach/c/3/78/203/78203853_large_0_56e85_ea9c7a4c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4" y="2924944"/>
            <a:ext cx="2448272" cy="1754595"/>
          </a:xfrm>
          <a:prstGeom prst="rect">
            <a:avLst/>
          </a:prstGeom>
          <a:noFill/>
        </p:spPr>
      </p:pic>
      <p:pic>
        <p:nvPicPr>
          <p:cNvPr id="9218" name="Picture 2" descr="http://mrspaplinski.files.wordpress.com/2013/04/clip-art-flowers-285113.jpg?w=585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5022" y="4581128"/>
            <a:ext cx="2218978" cy="2276872"/>
          </a:xfrm>
          <a:prstGeom prst="rect">
            <a:avLst/>
          </a:prstGeom>
          <a:noFill/>
        </p:spPr>
      </p:pic>
      <p:pic>
        <p:nvPicPr>
          <p:cNvPr id="9220" name="Picture 4" descr="http://0.tqn.com/d/webclipart/1/0/k/v/4/Frog-Happy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6056" y="5229200"/>
            <a:ext cx="1631693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www.design-warez.ru/uploads/posts/2010-04/1271247214_x7t6goaoh9zexgw.jpe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8925" y="4797152"/>
            <a:ext cx="2505075" cy="1800200"/>
          </a:xfrm>
          <a:prstGeom prst="rect">
            <a:avLst/>
          </a:prstGeom>
          <a:noFill/>
        </p:spPr>
      </p:pic>
      <p:pic>
        <p:nvPicPr>
          <p:cNvPr id="29708" name="Picture 12" descr="http://s43.radikal.ru/i100/0808/e5/6a8ccceff65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76256" y="548680"/>
            <a:ext cx="2267744" cy="2880320"/>
          </a:xfrm>
          <a:prstGeom prst="rect">
            <a:avLst/>
          </a:prstGeom>
          <a:noFill/>
        </p:spPr>
      </p:pic>
      <p:pic>
        <p:nvPicPr>
          <p:cNvPr id="29710" name="Picture 14" descr="http://lenagold.narod.ru/fon/clipart/a/apel/apels6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933056"/>
            <a:ext cx="4788024" cy="2420888"/>
          </a:xfrm>
          <a:prstGeom prst="rect">
            <a:avLst/>
          </a:prstGeom>
          <a:noFill/>
        </p:spPr>
      </p:pic>
      <p:pic>
        <p:nvPicPr>
          <p:cNvPr id="29712" name="Picture 16" descr="http://s59.radikal.ru/i164/0812/87/24011352ca2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2120" y="2780928"/>
            <a:ext cx="1811848" cy="1755575"/>
          </a:xfrm>
          <a:prstGeom prst="rect">
            <a:avLst/>
          </a:prstGeom>
          <a:noFill/>
        </p:spPr>
      </p:pic>
      <p:pic>
        <p:nvPicPr>
          <p:cNvPr id="29714" name="Picture 18" descr="http://s54.radikal.ru/i145/1206/2c/9823ab173ad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7584" y="1196752"/>
            <a:ext cx="2848484" cy="194421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43808" y="0"/>
            <a:ext cx="33147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 зайве?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12" descr="http://s43.radikal.ru/i100/0808/e5/6a8ccceff65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056" y="980728"/>
            <a:ext cx="194421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img-fotki.yandex.ru/get/9092/16969765.169/0_7b5dd_3aecd277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64704"/>
            <a:ext cx="5715000" cy="3771901"/>
          </a:xfrm>
          <a:prstGeom prst="rect">
            <a:avLst/>
          </a:prstGeom>
          <a:noFill/>
        </p:spPr>
      </p:pic>
      <p:pic>
        <p:nvPicPr>
          <p:cNvPr id="6160" name="Picture 16" descr="http://clipart-finder.com/data/png/mushroom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40152" y="1268760"/>
            <a:ext cx="2880320" cy="322233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347864" y="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4221088"/>
            <a:ext cx="11432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&gt;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4221088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4221088"/>
            <a:ext cx="115929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mg-fotki.yandex.ru/get/5309/28257045.67e/0_72aa6_e5a03ccd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0" y="2485652"/>
            <a:ext cx="8172400" cy="4372348"/>
          </a:xfrm>
          <a:prstGeom prst="rect">
            <a:avLst/>
          </a:prstGeom>
          <a:noFill/>
        </p:spPr>
      </p:pic>
      <p:pic>
        <p:nvPicPr>
          <p:cNvPr id="23558" name="Picture 6" descr="http://img-fotki.yandex.ru/get/5309/28257045.67e/0_72aa6_e5a03ccd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4288" y="3933056"/>
            <a:ext cx="1979712" cy="266429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75856" y="1268760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04248" y="1268760"/>
            <a:ext cx="115929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84071" y="1196752"/>
            <a:ext cx="11432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openclipart.org/image/800px/svg_to_png/167346/grasswip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31632" y="1196752"/>
            <a:ext cx="3312368" cy="3240360"/>
          </a:xfrm>
          <a:prstGeom prst="rect">
            <a:avLst/>
          </a:prstGeom>
          <a:noFill/>
        </p:spPr>
      </p:pic>
      <p:pic>
        <p:nvPicPr>
          <p:cNvPr id="34826" name="Picture 10" descr="http://img-fotki.yandex.ru/get/5410/112424586.16c/0_73652_94e37e2f_XL"/>
          <p:cNvPicPr>
            <a:picLocks noChangeAspect="1" noChangeArrowheads="1"/>
          </p:cNvPicPr>
          <p:nvPr/>
        </p:nvPicPr>
        <p:blipFill>
          <a:blip r:embed="rId3" cstate="email"/>
          <a:srcRect b="7430"/>
          <a:stretch>
            <a:fillRect/>
          </a:stretch>
        </p:blipFill>
        <p:spPr bwMode="auto">
          <a:xfrm>
            <a:off x="0" y="1124744"/>
            <a:ext cx="6458697" cy="3600400"/>
          </a:xfrm>
          <a:prstGeom prst="rect">
            <a:avLst/>
          </a:prstGeom>
          <a:noFill/>
        </p:spPr>
      </p:pic>
      <p:pic>
        <p:nvPicPr>
          <p:cNvPr id="7" name="Picture 4" descr="http://www.coollady.ru/pic/0001/022/CL-11_1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16216" y="2564904"/>
            <a:ext cx="1779346" cy="1951036"/>
          </a:xfrm>
          <a:prstGeom prst="rect">
            <a:avLst/>
          </a:prstGeom>
          <a:noFill/>
        </p:spPr>
      </p:pic>
      <p:pic>
        <p:nvPicPr>
          <p:cNvPr id="10" name="Picture 2" descr="http://openclipart.org/image/800px/svg_to_png/167346/grasswip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3573016"/>
            <a:ext cx="1907704" cy="93610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347864" y="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39752" y="4457343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4457343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80015" y="4457343"/>
            <a:ext cx="11432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&gt;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img10.proshkolu.ru/content/media/pic/std/4000000/3062000/3061680-d05af7459fded790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467544" y="1628800"/>
            <a:ext cx="2924217" cy="2814755"/>
          </a:xfrm>
          <a:prstGeom prst="rect">
            <a:avLst/>
          </a:prstGeom>
          <a:noFill/>
        </p:spPr>
      </p:pic>
      <p:pic>
        <p:nvPicPr>
          <p:cNvPr id="8" name="Picture 4" descr="http://img0.liveinternet.ru/images/attach/c/2/67/811/67811645_2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980728"/>
            <a:ext cx="1944216" cy="2648295"/>
          </a:xfrm>
          <a:prstGeom prst="rect">
            <a:avLst/>
          </a:prstGeom>
          <a:noFill/>
        </p:spPr>
      </p:pic>
      <p:pic>
        <p:nvPicPr>
          <p:cNvPr id="9" name="Picture 4" descr="http://img0.liveinternet.ru/images/attach/c/2/67/811/67811645_2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1772816"/>
            <a:ext cx="1990525" cy="271137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347864" y="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4457343"/>
            <a:ext cx="11432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&lt;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457343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56176" y="4457343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" name="Picture 4" descr="http://img0.liveinternet.ru/images/attach/c/2/67/811/67811645_2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1988840"/>
            <a:ext cx="1907703" cy="2598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10.proshkolu.ru/content/media/pic/std/4000000/3249000/3248736-10f53d546ee3b89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1124744"/>
            <a:ext cx="1752407" cy="2376264"/>
          </a:xfrm>
          <a:prstGeom prst="rect">
            <a:avLst/>
          </a:prstGeom>
          <a:noFill/>
        </p:spPr>
      </p:pic>
      <p:pic>
        <p:nvPicPr>
          <p:cNvPr id="8" name="Picture 2" descr="http://stat21.privet.ru/lr/0c0fa1db5eb1dee7265762da8528cb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20273" y="1268760"/>
            <a:ext cx="2123728" cy="2202143"/>
          </a:xfrm>
          <a:prstGeom prst="rect">
            <a:avLst/>
          </a:prstGeom>
          <a:noFill/>
        </p:spPr>
      </p:pic>
      <p:pic>
        <p:nvPicPr>
          <p:cNvPr id="11" name="Picture 2" descr="http://stat21.privet.ru/lr/0c0fa1db5eb1dee7265762da8528cb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2564904"/>
            <a:ext cx="2083317" cy="2160240"/>
          </a:xfrm>
          <a:prstGeom prst="rect">
            <a:avLst/>
          </a:prstGeom>
          <a:noFill/>
        </p:spPr>
      </p:pic>
      <p:pic>
        <p:nvPicPr>
          <p:cNvPr id="12" name="Picture 2" descr="http://stat21.privet.ru/lr/0c0fa1db5eb1dee7265762da8528cb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1196752"/>
            <a:ext cx="2088232" cy="2165337"/>
          </a:xfrm>
          <a:prstGeom prst="rect">
            <a:avLst/>
          </a:prstGeom>
          <a:noFill/>
        </p:spPr>
      </p:pic>
      <p:pic>
        <p:nvPicPr>
          <p:cNvPr id="13" name="Picture 2" descr="http://img10.proshkolu.ru/content/media/pic/std/4000000/3249000/3248736-10f53d546ee3b89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87624" y="2564904"/>
            <a:ext cx="1656184" cy="2245786"/>
          </a:xfrm>
          <a:prstGeom prst="rect">
            <a:avLst/>
          </a:prstGeom>
          <a:noFill/>
        </p:spPr>
      </p:pic>
      <p:pic>
        <p:nvPicPr>
          <p:cNvPr id="14" name="Picture 2" descr="http://img10.proshkolu.ru/content/media/pic/std/4000000/3249000/3248736-10f53d546ee3b89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39752" y="1196751"/>
            <a:ext cx="1728192" cy="234342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75655" y="4457343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4457343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07904" y="4293096"/>
            <a:ext cx="11432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47864" y="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Порівняй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5596116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uk-UA" sz="3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</a:t>
            </a:r>
            <a:r>
              <a:rPr lang="uk-UA" sz="3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осикою виросло 3 грибочки. 1грибочок зрізали. Скільки грибочків залишилось?</a:t>
            </a:r>
            <a:endParaRPr lang="ru-RU" sz="3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9942" name="Picture 6" descr="http://img-fotki.yandex.ru/get/5105/zomka.b3/0_523af_6f4427ec_XL"/>
          <p:cNvPicPr>
            <a:picLocks noChangeAspect="1" noChangeArrowheads="1"/>
          </p:cNvPicPr>
          <p:nvPr/>
        </p:nvPicPr>
        <p:blipFill>
          <a:blip r:embed="rId2" cstate="email"/>
          <a:srcRect t="3638"/>
          <a:stretch>
            <a:fillRect/>
          </a:stretch>
        </p:blipFill>
        <p:spPr bwMode="auto">
          <a:xfrm>
            <a:off x="0" y="0"/>
            <a:ext cx="9396536" cy="4995935"/>
          </a:xfrm>
          <a:prstGeom prst="rect">
            <a:avLst/>
          </a:prstGeom>
          <a:noFill/>
        </p:spPr>
      </p:pic>
      <p:pic>
        <p:nvPicPr>
          <p:cNvPr id="39938" name="Picture 2" descr="http://img-fotki.yandex.ru/get/6511/131624064.247/0_91ed9_7f8963b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852936"/>
            <a:ext cx="2483768" cy="28803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99792" y="3212976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60032" y="3212976"/>
            <a:ext cx="115929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52320" y="3212976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95936" y="3140968"/>
            <a:ext cx="77296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3212976"/>
            <a:ext cx="11432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9872" y="0"/>
            <a:ext cx="22204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Задача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076056" y="908720"/>
            <a:ext cx="4067945" cy="4622131"/>
            <a:chOff x="3040" y="391"/>
            <a:chExt cx="2811" cy="309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040" y="391"/>
              <a:ext cx="2811" cy="3039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206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6" name="Arc 7"/>
            <p:cNvSpPr>
              <a:spLocks/>
            </p:cNvSpPr>
            <p:nvPr/>
          </p:nvSpPr>
          <p:spPr bwMode="auto">
            <a:xfrm>
              <a:off x="4837" y="436"/>
              <a:ext cx="1014" cy="1197"/>
            </a:xfrm>
            <a:custGeom>
              <a:avLst/>
              <a:gdLst>
                <a:gd name="T0" fmla="*/ 0 w 37999"/>
                <a:gd name="T1" fmla="*/ 0 h 43200"/>
                <a:gd name="T2" fmla="*/ 0 w 37999"/>
                <a:gd name="T3" fmla="*/ 0 h 43200"/>
                <a:gd name="T4" fmla="*/ 0 w 37999"/>
                <a:gd name="T5" fmla="*/ 0 h 43200"/>
                <a:gd name="T6" fmla="*/ 0 60000 65536"/>
                <a:gd name="T7" fmla="*/ 0 60000 65536"/>
                <a:gd name="T8" fmla="*/ 0 60000 65536"/>
                <a:gd name="T9" fmla="*/ 0 w 37999"/>
                <a:gd name="T10" fmla="*/ 0 h 43200"/>
                <a:gd name="T11" fmla="*/ 37999 w 37999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999" h="43200" fill="none" extrusionOk="0">
                  <a:moveTo>
                    <a:pt x="-1" y="7541"/>
                  </a:moveTo>
                  <a:cubicBezTo>
                    <a:pt x="4103" y="2754"/>
                    <a:pt x="10093" y="-1"/>
                    <a:pt x="16399" y="0"/>
                  </a:cubicBezTo>
                  <a:cubicBezTo>
                    <a:pt x="28328" y="0"/>
                    <a:pt x="37999" y="9670"/>
                    <a:pt x="37999" y="21600"/>
                  </a:cubicBezTo>
                  <a:cubicBezTo>
                    <a:pt x="37999" y="33529"/>
                    <a:pt x="28328" y="43200"/>
                    <a:pt x="16399" y="43200"/>
                  </a:cubicBezTo>
                  <a:cubicBezTo>
                    <a:pt x="13665" y="43200"/>
                    <a:pt x="10956" y="42681"/>
                    <a:pt x="8416" y="41671"/>
                  </a:cubicBezTo>
                </a:path>
                <a:path w="37999" h="43200" stroke="0" extrusionOk="0">
                  <a:moveTo>
                    <a:pt x="-1" y="7541"/>
                  </a:moveTo>
                  <a:cubicBezTo>
                    <a:pt x="4103" y="2754"/>
                    <a:pt x="10093" y="-1"/>
                    <a:pt x="16399" y="0"/>
                  </a:cubicBezTo>
                  <a:cubicBezTo>
                    <a:pt x="28328" y="0"/>
                    <a:pt x="37999" y="9670"/>
                    <a:pt x="37999" y="21600"/>
                  </a:cubicBezTo>
                  <a:cubicBezTo>
                    <a:pt x="37999" y="33529"/>
                    <a:pt x="28328" y="43200"/>
                    <a:pt x="16399" y="43200"/>
                  </a:cubicBezTo>
                  <a:cubicBezTo>
                    <a:pt x="13665" y="43200"/>
                    <a:pt x="10956" y="42681"/>
                    <a:pt x="8416" y="41671"/>
                  </a:cubicBezTo>
                  <a:lnTo>
                    <a:pt x="16399" y="21600"/>
                  </a:lnTo>
                  <a:close/>
                </a:path>
              </a:pathLst>
            </a:custGeom>
            <a:noFill/>
            <a:ln w="57150">
              <a:solidFill>
                <a:srgbClr val="00206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7" name="Arc 8"/>
            <p:cNvSpPr>
              <a:spLocks/>
            </p:cNvSpPr>
            <p:nvPr/>
          </p:nvSpPr>
          <p:spPr bwMode="auto">
            <a:xfrm rot="6573615">
              <a:off x="3768" y="1788"/>
              <a:ext cx="1956" cy="1435"/>
            </a:xfrm>
            <a:custGeom>
              <a:avLst/>
              <a:gdLst>
                <a:gd name="T0" fmla="*/ 0 w 42530"/>
                <a:gd name="T1" fmla="*/ 0 h 33837"/>
                <a:gd name="T2" fmla="*/ 0 w 42530"/>
                <a:gd name="T3" fmla="*/ 0 h 33837"/>
                <a:gd name="T4" fmla="*/ 0 w 42530"/>
                <a:gd name="T5" fmla="*/ 0 h 33837"/>
                <a:gd name="T6" fmla="*/ 0 60000 65536"/>
                <a:gd name="T7" fmla="*/ 0 60000 65536"/>
                <a:gd name="T8" fmla="*/ 0 60000 65536"/>
                <a:gd name="T9" fmla="*/ 0 w 42530"/>
                <a:gd name="T10" fmla="*/ 0 h 33837"/>
                <a:gd name="T11" fmla="*/ 42530 w 42530"/>
                <a:gd name="T12" fmla="*/ 33837 h 338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530" h="33837" fill="none" extrusionOk="0">
                  <a:moveTo>
                    <a:pt x="-1" y="16262"/>
                  </a:moveTo>
                  <a:cubicBezTo>
                    <a:pt x="2439" y="6695"/>
                    <a:pt x="11056" y="-1"/>
                    <a:pt x="20930" y="0"/>
                  </a:cubicBezTo>
                  <a:cubicBezTo>
                    <a:pt x="32859" y="0"/>
                    <a:pt x="42530" y="9670"/>
                    <a:pt x="42530" y="21600"/>
                  </a:cubicBezTo>
                  <a:cubicBezTo>
                    <a:pt x="42530" y="25969"/>
                    <a:pt x="41204" y="30236"/>
                    <a:pt x="38729" y="33837"/>
                  </a:cubicBezTo>
                </a:path>
                <a:path w="42530" h="33837" stroke="0" extrusionOk="0">
                  <a:moveTo>
                    <a:pt x="-1" y="16262"/>
                  </a:moveTo>
                  <a:cubicBezTo>
                    <a:pt x="2439" y="6695"/>
                    <a:pt x="11056" y="-1"/>
                    <a:pt x="20930" y="0"/>
                  </a:cubicBezTo>
                  <a:cubicBezTo>
                    <a:pt x="32859" y="0"/>
                    <a:pt x="42530" y="9670"/>
                    <a:pt x="42530" y="21600"/>
                  </a:cubicBezTo>
                  <a:cubicBezTo>
                    <a:pt x="42530" y="25969"/>
                    <a:pt x="41204" y="30236"/>
                    <a:pt x="38729" y="33837"/>
                  </a:cubicBezTo>
                  <a:lnTo>
                    <a:pt x="20930" y="21600"/>
                  </a:lnTo>
                  <a:close/>
                </a:path>
              </a:pathLst>
            </a:custGeom>
            <a:noFill/>
            <a:ln w="57150">
              <a:solidFill>
                <a:srgbClr val="002060"/>
              </a:solidFill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</p:grp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7524328" y="1124744"/>
            <a:ext cx="216917" cy="288032"/>
          </a:xfrm>
          <a:prstGeom prst="irregularSeal1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" name="AutoShape 23"/>
          <p:cNvSpPr>
            <a:spLocks noChangeArrowheads="1"/>
          </p:cNvSpPr>
          <p:nvPr/>
        </p:nvSpPr>
        <p:spPr bwMode="auto">
          <a:xfrm rot="3660751">
            <a:off x="7129709" y="943609"/>
            <a:ext cx="658812" cy="144462"/>
          </a:xfrm>
          <a:prstGeom prst="homePlate">
            <a:avLst>
              <a:gd name="adj" fmla="val 114011"/>
            </a:avLst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uk-UA" sz="18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908720"/>
            <a:ext cx="521617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Ну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ж, у путь дорогу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зберемось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трієчку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писати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навчимось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Голову –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таку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двійка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меншу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трійка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починається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вона 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Там, де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двійки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голова. 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Верхній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правий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кут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зрізає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Трохи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праворуч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середини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спиняється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Спинкою на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клітинку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спирається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 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нижню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лінійку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спускається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Ніжку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їй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догори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закругляємо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b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гарнесеньку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трієчку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маємо</a:t>
            </a:r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0"/>
            <a:ext cx="55158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Вчимось писати цифру 3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3.33333E-6 C 0.01233 -0.00486 0.01388 -0.01528 0.02136 -0.02153 C 0.0224 -0.02246 0.02395 -0.02246 0.02483 -0.02361 C 0.0356 -0.03102 0.02327 -0.02292 0.0316 -0.03079 C 0.03525 -0.03473 0.04028 -0.03866 0.04445 -0.04028 C 0.0533 -0.05348 0.08663 -0.04537 0.09895 -0.04445 C 0.10782 -0.04121 0.11511 -0.03056 0.12257 -0.02361 C 0.12501 -0.02037 0.12674 -0.0169 0.12882 -0.01343 C 0.13039 -0.01135 0.13282 -0.00764 0.13282 -0.00741 C 0.13629 0.00648 0.14115 0.01852 0.14445 0.03287 C 0.14497 0.03472 0.14653 0.03657 0.14705 0.03865 C 0.14757 0.04051 0.1481 0.04213 0.14844 0.04444 C 0.14966 0.0493 0.15001 0.05486 0.15105 0.05972 C 0.15191 0.06365 0.15365 0.07129 0.15365 0.07152 C 0.15278 0.09514 0.15695 0.11782 0.14705 0.1368 C 0.14549 0.14791 0.14428 0.15393 0.13924 0.1625 C 0.13664 0.17384 0.13351 0.16967 0.12761 0.17963 C 0.12709 0.18055 0.1231 0.1868 0.12257 0.18727 C 0.12049 0.18842 0.11806 0.18842 0.11598 0.18912 C 0.10816 0.20092 0.11233 0.19791 0.10417 0.20092 C 0.10001 0.20717 0.08577 0.21597 0.07952 0.21852 C 0.0658 0.21782 0.05296 0.21643 0.03941 0.21643 C 0.03542 0.21643 0.04723 0.21689 0.05105 0.21852 C 0.05365 0.21944 0.05591 0.22268 0.05886 0.2243 C 0.06146 0.22847 0.06494 0.23148 0.06789 0.23541 C 0.06945 0.24328 0.07205 0.25139 0.0757 0.25717 C 0.07813 0.26852 0.0816 0.27569 0.0875 0.28426 C 0.08837 0.29861 0.0894 0.31203 0.09132 0.32639 C 0.09218 0.3449 0.09132 0.34421 0.09375 0.35555 C 0.09479 0.35949 0.09652 0.36713 0.09652 0.36736 C 0.0981 0.39259 0.10087 0.41967 0.09513 0.44444 C 0.09392 0.45902 0.09062 0.47801 0.08334 0.48912 C 0.08126 0.50023 0.08403 0.48981 0.07952 0.49814 C 0.07761 0.50231 0.07414 0.51018 0.07414 0.51041 C 0.0724 0.51921 0.06702 0.52569 0.06129 0.53171 C 0.05608 0.54328 0.04705 0.55972 0.03803 0.56412 C 0.03507 0.56875 0.03143 0.57615 0.02761 0.57939 C 0.02362 0.5831 0.01598 0.58541 0.01216 0.58727 C 0.00816 0.58935 0.00365 0.59074 0.00035 0.59328 C -0.00087 0.59421 -0.0019 0.59606 -0.00365 0.59722 C -0.01388 0.60277 -0.02744 0.60324 -0.03855 0.60532 C -0.0474 0.60393 -0.0559 0.60439 -0.06458 0.60277 C -0.06857 0.60208 -0.0724 0.59884 -0.07638 0.59722 C -0.08333 0.59421 -0.09028 0.59213 -0.09687 0.58958 C -0.10539 0.58564 -0.1132 0.57986 -0.12171 0.57615 C -0.12639 0.57129 -0.13178 0.56713 -0.13733 0.56412 C -0.14375 0.55486 -0.13646 0.56643 -0.14115 0.55439 C -0.14445 0.54652 -0.1533 0.53796 -0.1533 0.52754 " pathEditMode="relative" rAng="0" ptsTypes="fffffffffffffffffffffffffffffffffffffffffffffffA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 animBg="1"/>
      <p:bldP spid="9" grpId="2" animBg="1"/>
      <p:bldP spid="9" grpId="3" animBg="1"/>
      <p:bldP spid="9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836712"/>
            <a:ext cx="734707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Великий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будинок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місті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стоїть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завжди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вулик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бджолиний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шумить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b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чаша,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повний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знаннями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Ласкавий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будинок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цей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нами.  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47864" y="0"/>
            <a:ext cx="25212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Загадка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4" name="Picture 2" descr="http://img1.liveinternet.ru/images/attach/c/3/77/864/77864145_01ded5e01cfb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54983"/>
            <a:ext cx="2699792" cy="4203018"/>
          </a:xfrm>
          <a:prstGeom prst="rect">
            <a:avLst/>
          </a:prstGeom>
          <a:noFill/>
        </p:spPr>
      </p:pic>
      <p:pic>
        <p:nvPicPr>
          <p:cNvPr id="8195" name="Picture 3" descr="C:\Users\Irina\Desktop\10_8810cb24f1cef49f34ec63c864dfaaa2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636912"/>
            <a:ext cx="4464496" cy="42210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04248" y="2636912"/>
            <a:ext cx="160255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(Школа)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4653136"/>
            <a:ext cx="864096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ШКОЛА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dutsadok.pp.ua/wp-content/uploads/2012/10/Berezki-Derevy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5638" y="0"/>
            <a:ext cx="4956434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75656" y="0"/>
            <a:ext cx="376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Скоромовка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268760"/>
            <a:ext cx="7740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Три ворони на </a:t>
            </a:r>
            <a:r>
              <a:rPr lang="ru-RU" sz="4000" dirty="0" err="1" smtClean="0"/>
              <a:t>дорозі</a:t>
            </a:r>
            <a:r>
              <a:rPr lang="ru-RU" sz="4000" dirty="0" smtClean="0"/>
              <a:t>, </a:t>
            </a:r>
            <a:br>
              <a:rPr lang="ru-RU" sz="4000" dirty="0" smtClean="0"/>
            </a:br>
            <a:r>
              <a:rPr lang="ru-RU" sz="4000" dirty="0" smtClean="0"/>
              <a:t>Три сороки на </a:t>
            </a:r>
            <a:r>
              <a:rPr lang="ru-RU" sz="4000" dirty="0" err="1" smtClean="0"/>
              <a:t>березі</a:t>
            </a:r>
            <a:r>
              <a:rPr lang="ru-RU" sz="4000" dirty="0" smtClean="0"/>
              <a:t>, </a:t>
            </a:r>
            <a:br>
              <a:rPr lang="ru-RU" sz="4000" dirty="0" smtClean="0"/>
            </a:br>
            <a:r>
              <a:rPr lang="ru-RU" sz="4000" dirty="0" smtClean="0"/>
              <a:t>Три ворони </a:t>
            </a:r>
            <a:r>
              <a:rPr lang="ru-RU" sz="4000" dirty="0" err="1" smtClean="0"/>
              <a:t>чорнобокі</a:t>
            </a:r>
            <a:r>
              <a:rPr lang="ru-RU" sz="4000" dirty="0" smtClean="0"/>
              <a:t>, </a:t>
            </a:r>
            <a:br>
              <a:rPr lang="ru-RU" sz="4000" dirty="0" smtClean="0"/>
            </a:br>
            <a:r>
              <a:rPr lang="ru-RU" sz="4000" dirty="0" smtClean="0"/>
              <a:t>Три сороки </a:t>
            </a:r>
            <a:r>
              <a:rPr lang="ru-RU" sz="4000" dirty="0" err="1" smtClean="0"/>
              <a:t>білобоки</a:t>
            </a:r>
            <a:r>
              <a:rPr lang="ru-RU" sz="4000" dirty="0" smtClean="0"/>
              <a:t>. </a:t>
            </a:r>
            <a:endParaRPr lang="ru-RU" sz="4000" dirty="0"/>
          </a:p>
        </p:txBody>
      </p:sp>
      <p:pic>
        <p:nvPicPr>
          <p:cNvPr id="2054" name="Picture 6" descr="http://img1.liveinternet.ru/images/attach/c/8/101/89/101089673_0_51c38_75372893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3925242"/>
            <a:ext cx="2287551" cy="2932758"/>
          </a:xfrm>
          <a:prstGeom prst="rect">
            <a:avLst/>
          </a:prstGeom>
          <a:noFill/>
        </p:spPr>
      </p:pic>
      <p:pic>
        <p:nvPicPr>
          <p:cNvPr id="9" name="Picture 6" descr="http://img1.liveinternet.ru/images/attach/c/8/101/89/101089673_0_51c38_75372893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760" y="3925242"/>
            <a:ext cx="2287551" cy="2932758"/>
          </a:xfrm>
          <a:prstGeom prst="rect">
            <a:avLst/>
          </a:prstGeom>
          <a:noFill/>
        </p:spPr>
      </p:pic>
      <p:pic>
        <p:nvPicPr>
          <p:cNvPr id="10" name="Picture 6" descr="http://img1.liveinternet.ru/images/attach/c/8/101/89/101089673_0_51c38_75372893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960" y="3925242"/>
            <a:ext cx="2287551" cy="2932758"/>
          </a:xfrm>
          <a:prstGeom prst="rect">
            <a:avLst/>
          </a:prstGeom>
          <a:noFill/>
        </p:spPr>
      </p:pic>
      <p:pic>
        <p:nvPicPr>
          <p:cNvPr id="2056" name="Picture 8" descr="http://www.clker.com/cliparts/n/W/Y/D/s/G/magpie-m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260648"/>
            <a:ext cx="1907704" cy="1305946"/>
          </a:xfrm>
          <a:prstGeom prst="rect">
            <a:avLst/>
          </a:prstGeom>
          <a:noFill/>
        </p:spPr>
      </p:pic>
      <p:pic>
        <p:nvPicPr>
          <p:cNvPr id="12" name="Picture 8" descr="http://www.clker.com/cliparts/n/W/Y/D/s/G/magpie-m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1124744"/>
            <a:ext cx="1907704" cy="1305946"/>
          </a:xfrm>
          <a:prstGeom prst="rect">
            <a:avLst/>
          </a:prstGeom>
          <a:noFill/>
        </p:spPr>
      </p:pic>
      <p:pic>
        <p:nvPicPr>
          <p:cNvPr id="13" name="Picture 8" descr="http://www.clker.com/cliparts/n/W/Y/D/s/G/magpie-md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1916832"/>
            <a:ext cx="1907704" cy="1305946"/>
          </a:xfrm>
          <a:prstGeom prst="rect">
            <a:avLst/>
          </a:prstGeom>
          <a:noFill/>
        </p:spPr>
      </p:pic>
      <p:pic>
        <p:nvPicPr>
          <p:cNvPr id="2060" name="Picture 12" descr="http://www.offenstall.de/media/Bilder/Der%20Offenstall/Grass_texture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" y="6357882"/>
            <a:ext cx="3707903" cy="500118"/>
          </a:xfrm>
          <a:prstGeom prst="rect">
            <a:avLst/>
          </a:prstGeom>
          <a:noFill/>
        </p:spPr>
      </p:pic>
      <p:pic>
        <p:nvPicPr>
          <p:cNvPr id="17" name="Picture 12" descr="http://www.offenstall.de/media/Bilder/Der%20Offenstall/Grass_texture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47864" y="6382094"/>
            <a:ext cx="3528392" cy="475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47864" y="0"/>
            <a:ext cx="2462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</a:t>
            </a:r>
            <a:r>
              <a:rPr lang="uk-UA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ічилка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 descr="http://img0.liveinternet.ru/images/attach/c/4/80/199/80199396_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3146160"/>
            <a:ext cx="5472608" cy="3711840"/>
          </a:xfrm>
          <a:prstGeom prst="rect">
            <a:avLst/>
          </a:prstGeom>
          <a:noFill/>
        </p:spPr>
      </p:pic>
      <p:pic>
        <p:nvPicPr>
          <p:cNvPr id="1030" name="Picture 6" descr="C:\Users\Irina\Desktop\8888888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868144" y="3068960"/>
            <a:ext cx="2232248" cy="329872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95736" y="692696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Приступаємо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до </a:t>
            </a:r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гри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:</a:t>
            </a:r>
            <a:r>
              <a:rPr lang="ru-RU" sz="3200" dirty="0" smtClean="0">
                <a:ea typeface="Calibri" pitchFamily="34" charset="0"/>
                <a:cs typeface="Tahoma" pitchFamily="34" charset="0"/>
              </a:rPr>
              <a:t> 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М’яч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один, а нас аж три.</a:t>
            </a:r>
            <a:r>
              <a:rPr lang="ru-RU" sz="3200" dirty="0" smtClean="0">
                <a:ea typeface="Calibri" pitchFamily="34" charset="0"/>
                <a:cs typeface="Tahoma" pitchFamily="34" charset="0"/>
              </a:rPr>
              <a:t> 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Грав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я сам, </a:t>
            </a:r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і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грали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вдвох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,</a:t>
            </a:r>
            <a:r>
              <a:rPr lang="ru-RU" sz="3200" dirty="0" smtClean="0">
                <a:ea typeface="Calibri" pitchFamily="34" charset="0"/>
                <a:cs typeface="Tahoma" pitchFamily="34" charset="0"/>
              </a:rPr>
              <a:t> 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А </a:t>
            </a:r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тепер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пограєм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втрьох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r>
              <a:rPr lang="ru-RU" sz="3200" dirty="0" smtClean="0">
                <a:ea typeface="Calibri" pitchFamily="34" charset="0"/>
                <a:cs typeface="Tahoma" pitchFamily="34" charset="0"/>
              </a:rPr>
              <a:t> 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Раз, два, три </a:t>
            </a:r>
            <a:r>
              <a:rPr lang="ru-RU" sz="3200" dirty="0" smtClean="0">
                <a:ea typeface="Calibri" pitchFamily="34" charset="0"/>
                <a:cs typeface="Tahoma" pitchFamily="34" charset="0"/>
              </a:rPr>
              <a:t>–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</a:p>
          <a:p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приступаємо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 до </a:t>
            </a:r>
            <a:r>
              <a:rPr lang="ru-RU" sz="3200" dirty="0" err="1" smtClean="0">
                <a:latin typeface="Tahoma" pitchFamily="34" charset="0"/>
                <a:ea typeface="Calibri" pitchFamily="34" charset="0"/>
                <a:cs typeface="Tahoma" pitchFamily="34" charset="0"/>
              </a:rPr>
              <a:t>гри</a:t>
            </a:r>
            <a:r>
              <a:rPr lang="ru-RU" sz="3200" dirty="0" smtClean="0">
                <a:latin typeface="Tahoma" pitchFamily="34" charset="0"/>
                <a:ea typeface="Calibri" pitchFamily="34" charset="0"/>
                <a:cs typeface="Tahoma" pitchFamily="34" charset="0"/>
              </a:rPr>
              <a:t>.</a:t>
            </a:r>
            <a:endParaRPr lang="ru-RU" sz="3200" dirty="0"/>
          </a:p>
        </p:txBody>
      </p:sp>
      <p:pic>
        <p:nvPicPr>
          <p:cNvPr id="13" name="Picture 3" descr="http://www.ds33-romashka.ru/image/deti_mach-1-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96336" y="3702970"/>
            <a:ext cx="1547664" cy="3155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Irina\Desktop\Число і цифра 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11560" y="0"/>
            <a:ext cx="793409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Молодці!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582" name="Picture 6" descr="http://img0.liveinternet.ru/images/attach/c/6/89/855/89855572_633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1622151"/>
            <a:ext cx="4392488" cy="5235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2.pic4you.ru/allimage/y2013/04-10/12216/336549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20688"/>
            <a:ext cx="7560840" cy="48440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0"/>
            <a:ext cx="522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Скільки поросят?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images.colourbox.com/thumb_COLOURBOX541766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1336">
            <a:off x="1870981" y="5031368"/>
            <a:ext cx="1356522" cy="1575782"/>
          </a:xfrm>
          <a:prstGeom prst="rect">
            <a:avLst/>
          </a:prstGeom>
          <a:noFill/>
        </p:spPr>
      </p:pic>
      <p:pic>
        <p:nvPicPr>
          <p:cNvPr id="7" name="Picture 2" descr="http://images.colourbox.com/thumb_COLOURBOX5417669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5085184"/>
            <a:ext cx="1512168" cy="1512168"/>
          </a:xfrm>
          <a:prstGeom prst="rect">
            <a:avLst/>
          </a:prstGeom>
          <a:noFill/>
        </p:spPr>
      </p:pic>
      <p:pic>
        <p:nvPicPr>
          <p:cNvPr id="8" name="Picture 2" descr="http://images.colourbox.com/thumb_COLOURBOX5417669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5013176"/>
            <a:ext cx="1528977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2814/102699435.740/0_8ee63_875cff62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736689">
            <a:off x="3925496" y="4222462"/>
            <a:ext cx="3366910" cy="1882790"/>
          </a:xfrm>
          <a:prstGeom prst="rect">
            <a:avLst/>
          </a:prstGeom>
          <a:noFill/>
        </p:spPr>
      </p:pic>
      <p:pic>
        <p:nvPicPr>
          <p:cNvPr id="2052" name="Picture 4" descr="http://img-fotki.yandex.ru/get/5811/54098336.188/0_72437_97f08d5_X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200625" flipH="1">
            <a:off x="6065792" y="2572919"/>
            <a:ext cx="3075076" cy="1922190"/>
          </a:xfrm>
          <a:prstGeom prst="rect">
            <a:avLst/>
          </a:prstGeom>
          <a:noFill/>
        </p:spPr>
      </p:pic>
      <p:pic>
        <p:nvPicPr>
          <p:cNvPr id="2058" name="Picture 10" descr="http://www.clker.com/cliparts/n/C/g/1/l/x/red-rounded-square-with-number-3-hi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27168" y="0"/>
            <a:ext cx="1916832" cy="1916832"/>
          </a:xfrm>
          <a:prstGeom prst="rect">
            <a:avLst/>
          </a:prstGeom>
          <a:noFill/>
        </p:spPr>
      </p:pic>
      <p:pic>
        <p:nvPicPr>
          <p:cNvPr id="2054" name="Picture 6" descr="http://img-fotki.yandex.ru/get/6523/136487634.716/0_aee3d_99aee1b7_L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0"/>
            <a:ext cx="2535319" cy="2880320"/>
          </a:xfrm>
          <a:prstGeom prst="rect">
            <a:avLst/>
          </a:prstGeom>
          <a:noFill/>
        </p:spPr>
      </p:pic>
      <p:pic>
        <p:nvPicPr>
          <p:cNvPr id="23554" name="Picture 2" descr="http://pixabay.com/static/uploads/photo/2012/04/18/13/22/cloud-37010_64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9552" y="0"/>
            <a:ext cx="4367808" cy="21125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1124744"/>
            <a:ext cx="59046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Ген у </a:t>
            </a:r>
            <a:r>
              <a:rPr lang="ru-RU" sz="3200" dirty="0" err="1" smtClean="0"/>
              <a:t>небі</a:t>
            </a:r>
            <a:r>
              <a:rPr lang="ru-RU" sz="3200" dirty="0" smtClean="0"/>
              <a:t> чайка </a:t>
            </a:r>
            <a:r>
              <a:rPr lang="ru-RU" sz="3200" dirty="0" err="1" smtClean="0"/>
              <a:t>біла</a:t>
            </a:r>
            <a:r>
              <a:rPr lang="ru-RU" sz="3200" dirty="0" smtClean="0"/>
              <a:t>, </a:t>
            </a:r>
            <a:br>
              <a:rPr lang="ru-RU" sz="3200" dirty="0" smtClean="0"/>
            </a:br>
            <a:r>
              <a:rPr lang="ru-RU" sz="3200" dirty="0" smtClean="0"/>
              <a:t>Чайка </a:t>
            </a:r>
            <a:r>
              <a:rPr lang="ru-RU" sz="3200" dirty="0" err="1" smtClean="0"/>
              <a:t>біла</a:t>
            </a:r>
            <a:r>
              <a:rPr lang="ru-RU" sz="3200" dirty="0" smtClean="0"/>
              <a:t>, </a:t>
            </a:r>
            <a:r>
              <a:rPr lang="ru-RU" sz="3200" dirty="0" err="1" smtClean="0"/>
              <a:t>легкокрила</a:t>
            </a:r>
            <a:r>
              <a:rPr lang="ru-RU" sz="3200" dirty="0" smtClean="0"/>
              <a:t>. </a:t>
            </a:r>
            <a:br>
              <a:rPr lang="ru-RU" sz="3200" dirty="0" smtClean="0"/>
            </a:br>
            <a:r>
              <a:rPr lang="ru-RU" sz="3200" dirty="0" err="1" smtClean="0"/>
              <a:t>Кружить-в'ється</a:t>
            </a:r>
            <a:r>
              <a:rPr lang="ru-RU" sz="3200" dirty="0" smtClean="0"/>
              <a:t> в </a:t>
            </a:r>
            <a:r>
              <a:rPr lang="ru-RU" sz="3200" dirty="0" err="1" smtClean="0"/>
              <a:t>небі</a:t>
            </a:r>
            <a:r>
              <a:rPr lang="ru-RU" sz="3200" dirty="0" smtClean="0"/>
              <a:t> </a:t>
            </a:r>
            <a:r>
              <a:rPr lang="ru-RU" sz="3200" dirty="0" err="1" smtClean="0"/>
              <a:t>синім</a:t>
            </a:r>
            <a:r>
              <a:rPr lang="ru-RU" sz="3200" dirty="0" smtClean="0"/>
              <a:t>, </a:t>
            </a:r>
            <a:br>
              <a:rPr lang="ru-RU" sz="3200" dirty="0" smtClean="0"/>
            </a:br>
            <a:r>
              <a:rPr lang="ru-RU" sz="3200" dirty="0" err="1" smtClean="0"/>
              <a:t>Хвилям</a:t>
            </a:r>
            <a:r>
              <a:rPr lang="ru-RU" sz="3200" dirty="0" smtClean="0"/>
              <a:t> </a:t>
            </a:r>
            <a:r>
              <a:rPr lang="ru-RU" sz="3200" dirty="0" err="1" smtClean="0"/>
              <a:t>пінним</a:t>
            </a:r>
            <a:r>
              <a:rPr lang="ru-RU" sz="3200" dirty="0" smtClean="0"/>
              <a:t> та </a:t>
            </a:r>
            <a:r>
              <a:rPr lang="ru-RU" sz="3200" dirty="0" err="1" smtClean="0"/>
              <a:t>бурхливим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err="1" smtClean="0"/>
              <a:t>Пісню</a:t>
            </a:r>
            <a:r>
              <a:rPr lang="ru-RU" sz="3200" dirty="0" smtClean="0"/>
              <a:t> </a:t>
            </a:r>
            <a:r>
              <a:rPr lang="ru-RU" sz="3200" dirty="0" err="1" smtClean="0"/>
              <a:t>радісно</a:t>
            </a:r>
            <a:r>
              <a:rPr lang="ru-RU" sz="3200" dirty="0" smtClean="0"/>
              <a:t> </a:t>
            </a:r>
            <a:r>
              <a:rPr lang="ru-RU" sz="3200" dirty="0" err="1" smtClean="0"/>
              <a:t>співає</a:t>
            </a:r>
            <a:r>
              <a:rPr lang="ru-RU" sz="3200" dirty="0" smtClean="0"/>
              <a:t>. </a:t>
            </a:r>
            <a:br>
              <a:rPr lang="ru-RU" sz="3200" dirty="0" smtClean="0"/>
            </a:br>
            <a:r>
              <a:rPr lang="ru-RU" sz="3200" dirty="0" smtClean="0"/>
              <a:t>От </a:t>
            </a:r>
            <a:r>
              <a:rPr lang="ru-RU" sz="3200" dirty="0" err="1" smtClean="0"/>
              <a:t>увись</a:t>
            </a:r>
            <a:r>
              <a:rPr lang="ru-RU" sz="3200" dirty="0" smtClean="0"/>
              <a:t> вона </a:t>
            </a:r>
            <a:r>
              <a:rPr lang="ru-RU" sz="3200" dirty="0" err="1" smtClean="0"/>
              <a:t>злітає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Й стала схожа в </a:t>
            </a:r>
            <a:r>
              <a:rPr lang="ru-RU" sz="3200" dirty="0" err="1" smtClean="0"/>
              <a:t>вишині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На </a:t>
            </a:r>
            <a:r>
              <a:rPr lang="ru-RU" sz="3200" dirty="0" err="1" smtClean="0"/>
              <a:t>маленьку</a:t>
            </a:r>
            <a:r>
              <a:rPr lang="ru-RU" sz="3200" dirty="0" smtClean="0"/>
              <a:t> цифру три. 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6150114"/>
            <a:ext cx="48349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Скільки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чайок у небі</a:t>
            </a:r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0"/>
            <a:ext cx="50357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що схожа цифра 3?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124744"/>
            <a:ext cx="64624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Де </a:t>
            </a:r>
            <a:r>
              <a:rPr lang="ru-RU" sz="3200" dirty="0" err="1" smtClean="0"/>
              <a:t>пісочок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травичка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err="1" smtClean="0"/>
              <a:t>в’ється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стрічка</a:t>
            </a:r>
            <a:r>
              <a:rPr lang="ru-RU" sz="3200" dirty="0" smtClean="0"/>
              <a:t> невеличка. </a:t>
            </a:r>
            <a:br>
              <a:rPr lang="ru-RU" sz="3200" dirty="0" smtClean="0"/>
            </a:br>
            <a:r>
              <a:rPr lang="ru-RU" sz="3200" dirty="0" smtClean="0"/>
              <a:t>Не </a:t>
            </a:r>
            <a:r>
              <a:rPr lang="ru-RU" sz="3200" dirty="0" err="1" smtClean="0"/>
              <a:t>чіпай</a:t>
            </a:r>
            <a:r>
              <a:rPr lang="ru-RU" sz="3200" dirty="0" smtClean="0"/>
              <a:t> </a:t>
            </a:r>
            <a:r>
              <a:rPr lang="ru-RU" sz="3200" dirty="0" err="1" smtClean="0"/>
              <a:t>її</a:t>
            </a:r>
            <a:r>
              <a:rPr lang="ru-RU" sz="3200" dirty="0" smtClean="0"/>
              <a:t>,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змійка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тут скрутилась </a:t>
            </a:r>
            <a:r>
              <a:rPr lang="ru-RU" sz="3200" dirty="0" err="1" smtClean="0"/>
              <a:t>наче</a:t>
            </a:r>
            <a:r>
              <a:rPr lang="ru-RU" sz="3200" dirty="0" smtClean="0"/>
              <a:t> </a:t>
            </a:r>
            <a:r>
              <a:rPr lang="ru-RU" sz="3200" dirty="0" err="1" smtClean="0"/>
              <a:t>трійка</a:t>
            </a:r>
            <a:r>
              <a:rPr lang="ru-RU" sz="3200" dirty="0" smtClean="0"/>
              <a:t>. </a:t>
            </a:r>
            <a:endParaRPr lang="ru-RU" sz="3200" dirty="0"/>
          </a:p>
        </p:txBody>
      </p:sp>
      <p:pic>
        <p:nvPicPr>
          <p:cNvPr id="32774" name="Picture 6" descr="http://img0.liveinternet.ru/images/attach/c/6/90/145/90145766_sands_52.png"/>
          <p:cNvPicPr>
            <a:picLocks noChangeAspect="1" noChangeArrowheads="1"/>
          </p:cNvPicPr>
          <p:nvPr/>
        </p:nvPicPr>
        <p:blipFill>
          <a:blip r:embed="rId2" cstate="email"/>
          <a:srcRect l="3245" t="12652" r="4825" b="20922"/>
          <a:stretch>
            <a:fillRect/>
          </a:stretch>
        </p:blipFill>
        <p:spPr bwMode="auto">
          <a:xfrm>
            <a:off x="0" y="4293096"/>
            <a:ext cx="9144000" cy="2564904"/>
          </a:xfrm>
          <a:prstGeom prst="rect">
            <a:avLst/>
          </a:prstGeom>
          <a:noFill/>
        </p:spPr>
      </p:pic>
      <p:pic>
        <p:nvPicPr>
          <p:cNvPr id="9" name="Picture 4" descr="http://ogoom.com/uploads/posts/2012-12/thumbs/ogoom.com_1354969324_pic-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31727" y="1772816"/>
            <a:ext cx="3612273" cy="4562872"/>
          </a:xfrm>
          <a:prstGeom prst="rect">
            <a:avLst/>
          </a:prstGeom>
          <a:noFill/>
        </p:spPr>
      </p:pic>
      <p:pic>
        <p:nvPicPr>
          <p:cNvPr id="32776" name="Picture 8" descr="http://www.design-warez.ru/uploads/posts/2011-06/1308405764_uzxiovtc87bl6qm.jpe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41168"/>
            <a:ext cx="9144000" cy="1916832"/>
          </a:xfrm>
          <a:prstGeom prst="rect">
            <a:avLst/>
          </a:prstGeom>
          <a:noFill/>
        </p:spPr>
      </p:pic>
      <p:pic>
        <p:nvPicPr>
          <p:cNvPr id="10" name="Picture 4" descr="http://www.esqw.org/userimages/number3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08655" y="0"/>
            <a:ext cx="2135345" cy="23488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979712" y="0"/>
            <a:ext cx="50357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що схожа цифра 3?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772816"/>
            <a:ext cx="7326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«В балалайки три струни, — </a:t>
            </a:r>
            <a:br>
              <a:rPr lang="ru-RU" sz="3600" dirty="0" smtClean="0"/>
            </a:br>
            <a:r>
              <a:rPr lang="ru-RU" sz="3600" dirty="0" err="1" smtClean="0"/>
              <a:t>Каже</a:t>
            </a:r>
            <a:r>
              <a:rPr lang="ru-RU" sz="3600" dirty="0" smtClean="0"/>
              <a:t> друг </a:t>
            </a:r>
            <a:r>
              <a:rPr lang="ru-RU" sz="3600" dirty="0" err="1" smtClean="0"/>
              <a:t>Сашко</a:t>
            </a:r>
            <a:r>
              <a:rPr lang="ru-RU" sz="3600" dirty="0" smtClean="0"/>
              <a:t> </a:t>
            </a:r>
            <a:r>
              <a:rPr lang="ru-RU" sz="3600" dirty="0" err="1" smtClean="0"/>
              <a:t>мені</a:t>
            </a:r>
            <a:r>
              <a:rPr lang="ru-RU" sz="3600" dirty="0" smtClean="0"/>
              <a:t>. — </a:t>
            </a:r>
            <a:br>
              <a:rPr lang="ru-RU" sz="3600" dirty="0" smtClean="0"/>
            </a:br>
            <a:r>
              <a:rPr lang="ru-RU" sz="3600" dirty="0" err="1" smtClean="0"/>
              <a:t>Швидко</a:t>
            </a:r>
            <a:r>
              <a:rPr lang="ru-RU" sz="3600" dirty="0" smtClean="0"/>
              <a:t> я </a:t>
            </a:r>
            <a:r>
              <a:rPr lang="ru-RU" sz="3600" dirty="0" err="1" smtClean="0"/>
              <a:t>навчуся</a:t>
            </a:r>
            <a:r>
              <a:rPr lang="ru-RU" sz="3600" dirty="0" smtClean="0"/>
              <a:t> </a:t>
            </a:r>
            <a:r>
              <a:rPr lang="ru-RU" sz="3600" dirty="0" err="1" smtClean="0"/>
              <a:t>грати</a:t>
            </a:r>
            <a:r>
              <a:rPr lang="ru-RU" sz="3600" dirty="0" smtClean="0"/>
              <a:t>, </a:t>
            </a:r>
            <a:br>
              <a:rPr lang="ru-RU" sz="3600" dirty="0" smtClean="0"/>
            </a:br>
            <a:r>
              <a:rPr lang="ru-RU" sz="3600" dirty="0" smtClean="0"/>
              <a:t>Буду </a:t>
            </a:r>
            <a:r>
              <a:rPr lang="ru-RU" sz="3600" dirty="0" err="1" smtClean="0"/>
              <a:t>друзів</a:t>
            </a:r>
            <a:r>
              <a:rPr lang="ru-RU" sz="3600" dirty="0" smtClean="0"/>
              <a:t> </a:t>
            </a:r>
            <a:r>
              <a:rPr lang="ru-RU" sz="3600" dirty="0" err="1" smtClean="0"/>
              <a:t>звеселяти</a:t>
            </a:r>
            <a:r>
              <a:rPr lang="ru-RU" sz="3600" dirty="0" smtClean="0"/>
              <a:t>». </a:t>
            </a:r>
            <a:endParaRPr lang="ru-RU" sz="3600" dirty="0"/>
          </a:p>
        </p:txBody>
      </p:sp>
      <p:pic>
        <p:nvPicPr>
          <p:cNvPr id="27650" name="Picture 2" descr="http://www.stihi.ru/pics/2011/05/26/8949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6092" y="332656"/>
            <a:ext cx="4257908" cy="59985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0"/>
            <a:ext cx="2284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Віршик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6150114"/>
            <a:ext cx="63925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Скільки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струн у балалайки</a:t>
            </a:r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g-fotki.yandex.ru/get/6602/43911121.1a3/0_a3958_63d01c07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672"/>
            <a:ext cx="5854780" cy="46531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4457343"/>
            <a:ext cx="115929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4457343"/>
            <a:ext cx="11432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+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4457343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04248" y="1196752"/>
            <a:ext cx="360040" cy="3383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3" name="Picture 3" descr="C:\Users\Irina\Desktop\Рисунок2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3175" flipH="1">
            <a:off x="6253454" y="406303"/>
            <a:ext cx="2891967" cy="199473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580112" y="4457343"/>
            <a:ext cx="114326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4457343"/>
            <a:ext cx="1159293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15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0934" y="0"/>
            <a:ext cx="377539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Скільки </a:t>
            </a:r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пташок</a:t>
            </a:r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5004048" y="2420888"/>
            <a:ext cx="3960440" cy="3312368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058091" y="0"/>
            <a:ext cx="31806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Трикутник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ый треугольник 7"/>
          <p:cNvSpPr/>
          <p:nvPr/>
        </p:nvSpPr>
        <p:spPr>
          <a:xfrm>
            <a:off x="827584" y="2564904"/>
            <a:ext cx="2592288" cy="3312368"/>
          </a:xfrm>
          <a:prstGeom prst="rtTriangl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907704" y="1124744"/>
            <a:ext cx="4104456" cy="2304256"/>
          </a:xfrm>
          <a:prstGeom prst="triangle">
            <a:avLst>
              <a:gd name="adj" fmla="val 25136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48614" y="5949280"/>
            <a:ext cx="74198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Які ознаки трикутника ви знаєте</a:t>
            </a:r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763688" y="0"/>
            <a:ext cx="5452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Склади трикутник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5949280"/>
            <a:ext cx="78939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Скільки тобі знадобилось паличок?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2048651">
            <a:off x="3411349" y="1485337"/>
            <a:ext cx="360040" cy="367240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 rot="19646762">
            <a:off x="5414504" y="1271550"/>
            <a:ext cx="360040" cy="394345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 rot="5400000">
            <a:off x="4427984" y="2636912"/>
            <a:ext cx="360040" cy="439248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://www.clipartheaven.com/clipart/alphabets/sign_language/signing_w.gif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99FF"/>
              </a:clrFrom>
              <a:clrTo>
                <a:srgbClr val="0099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764704"/>
            <a:ext cx="2627784" cy="25199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162</Words>
  <Application>Microsoft Office PowerPoint</Application>
  <PresentationFormat>Экран (4:3)</PresentationFormat>
  <Paragraphs>61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47</cp:revision>
  <dcterms:created xsi:type="dcterms:W3CDTF">2014-02-10T19:08:41Z</dcterms:created>
  <dcterms:modified xsi:type="dcterms:W3CDTF">2014-02-21T19:42:33Z</dcterms:modified>
</cp:coreProperties>
</file>